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8" r:id="rId3"/>
    <p:sldId id="261" r:id="rId4"/>
    <p:sldId id="262" r:id="rId5"/>
    <p:sldId id="269" r:id="rId6"/>
    <p:sldId id="274" r:id="rId7"/>
    <p:sldId id="263" r:id="rId8"/>
    <p:sldId id="264" r:id="rId9"/>
    <p:sldId id="267" r:id="rId10"/>
    <p:sldId id="265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9B8"/>
    <a:srgbClr val="15B1C0"/>
    <a:srgbClr val="039FAE"/>
    <a:srgbClr val="12AFC0"/>
    <a:srgbClr val="0EAAB9"/>
    <a:srgbClr val="0BA4B4"/>
    <a:srgbClr val="39A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1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1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5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1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9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4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14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7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EFF1C-FF24-4803-A5F9-47FAA616E2ED}" type="datetimeFigureOut">
              <a:rPr lang="ru-RU" smtClean="0"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1D21-C11A-4EDB-9B09-AC65524940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0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34441"/>
          <a:stretch/>
        </p:blipFill>
        <p:spPr>
          <a:xfrm>
            <a:off x="5503991" y="0"/>
            <a:ext cx="724752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" y="96094"/>
            <a:ext cx="1123381" cy="748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2943" y="2274838"/>
            <a:ext cx="3680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9ACBF"/>
                </a:solidFill>
              </a:rPr>
              <a:t>ПРОГРАММА РАЗВИТИЯ ПРОДУКТИВНОЙ ЗАНЯТОСТИ И МАССОВОГО ПРЕДПРИНИМАТЕЛЬСТВА НА 2017-2021 ГОДЫ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03" y="210279"/>
            <a:ext cx="504821" cy="520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668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7319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25" y="290604"/>
            <a:ext cx="1376544" cy="3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12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97432" y="237839"/>
            <a:ext cx="506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Размещение средств в банках на </a:t>
            </a:r>
            <a:r>
              <a:rPr lang="ru-RU" sz="3200" dirty="0" smtClean="0">
                <a:solidFill>
                  <a:schemeClr val="bg1"/>
                </a:solidFill>
              </a:rPr>
              <a:t>6.10.17 </a:t>
            </a:r>
            <a:r>
              <a:rPr lang="ru-RU" sz="3200" dirty="0" smtClean="0">
                <a:solidFill>
                  <a:schemeClr val="bg1"/>
                </a:solidFill>
              </a:rPr>
              <a:t>год,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м</a:t>
            </a:r>
            <a:r>
              <a:rPr lang="ru-RU" sz="3200" dirty="0" smtClean="0">
                <a:solidFill>
                  <a:schemeClr val="bg1"/>
                </a:solidFill>
              </a:rPr>
              <a:t>лн. тенге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CB3C4"/>
              </a:clrFrom>
              <a:clrTo>
                <a:srgbClr val="1CB3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2" t="29730" r="510" b="39279"/>
          <a:stretch/>
        </p:blipFill>
        <p:spPr>
          <a:xfrm>
            <a:off x="13522" y="0"/>
            <a:ext cx="1078938" cy="1874519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87400" y="6259933"/>
            <a:ext cx="102023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МИО </a:t>
            </a:r>
            <a:r>
              <a:rPr lang="ru-RU" sz="16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каждого региона ежегодно выделяют средства, которые размещаются в БВУ и МФО </a:t>
            </a:r>
            <a:endParaRPr lang="ru-RU" sz="16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в 2017-2018 гг. – по 10 млрд. тенге, с 2019-2021 гг. – по 15 млрд. тенге</a:t>
            </a:r>
            <a:r>
              <a:rPr lang="ru-RU" sz="1600" b="1" dirty="0" smtClean="0">
                <a:solidFill>
                  <a:srgbClr val="15B1C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600" b="1" dirty="0">
              <a:solidFill>
                <a:srgbClr val="15B1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03702"/>
              </p:ext>
            </p:extLst>
          </p:nvPr>
        </p:nvGraphicFramePr>
        <p:xfrm>
          <a:off x="787400" y="1970290"/>
          <a:ext cx="10436743" cy="42339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80928"/>
                <a:gridCol w="877857"/>
                <a:gridCol w="915372"/>
                <a:gridCol w="1035420"/>
                <a:gridCol w="1035420"/>
                <a:gridCol w="1155470"/>
                <a:gridCol w="1155470"/>
                <a:gridCol w="990403"/>
                <a:gridCol w="990403"/>
              </a:tblGrid>
              <a:tr h="1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в разрезе регионов: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 млн. тенге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1916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регион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Размещенная сумма в БВУ, тенге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</a:t>
                      </a:r>
                      <a:r>
                        <a:rPr lang="ru-RU" sz="1100" u="none" strike="noStrike" dirty="0" err="1">
                          <a:effectLst/>
                        </a:rPr>
                        <a:t>Нурбанк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"Банк </a:t>
                      </a:r>
                      <a:r>
                        <a:rPr lang="ru-RU" sz="1100" u="none" strike="noStrike" dirty="0" err="1">
                          <a:effectLst/>
                        </a:rPr>
                        <a:t>ЦентрКредит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АО "АТФ Банк"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ДБ АО "Сбербанк России"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"</a:t>
                      </a:r>
                      <a:r>
                        <a:rPr lang="en-US" sz="1100" u="none" strike="noStrike">
                          <a:effectLst/>
                        </a:rPr>
                        <a:t>Forte Bank"*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Народный Банк Казахстана"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АО "Евразийский Банк"**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итого по регионам, млн. тенге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Астана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22,37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202,66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г. Алматы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291,22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905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Акмолинская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143,48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Актюбинская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107,01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Алматинская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400,23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1060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Атырауская</a:t>
                      </a:r>
                      <a:r>
                        <a:rPr lang="ru-RU" sz="1100" u="none" strike="noStrike" dirty="0">
                          <a:effectLst/>
                        </a:rPr>
                        <a:t>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21,53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253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180,4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901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Жамбылская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16,35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731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ЗКО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134,73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295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Карагандинская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674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Костанайская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530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Кызылординская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Мангистауская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150,55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Павлодарская область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95,31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ЮКО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250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1150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6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1 999,89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320,79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805,25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2 552,70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690,49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2 160,92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589,30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9 119,34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5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*средства в АО "Евразийский Банк" размещены 25.09.2017г.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550334" y="2300660"/>
            <a:ext cx="1068125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«Евразийский Банк» </a:t>
            </a:r>
            <a:r>
              <a:rPr lang="ru-RU" sz="2400" dirty="0"/>
              <a:t>– </a:t>
            </a:r>
            <a:r>
              <a:rPr lang="ru-RU" sz="2400" dirty="0" smtClean="0"/>
              <a:t>589,3 млн</a:t>
            </a:r>
            <a:r>
              <a:rPr lang="ru-RU" sz="2400" dirty="0"/>
              <a:t>. </a:t>
            </a:r>
            <a:r>
              <a:rPr lang="ru-RU" sz="2400" dirty="0" smtClean="0"/>
              <a:t>тенге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«Народный Банк Казахстана» – 2 160 млн. 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</a:t>
            </a:r>
            <a:r>
              <a:rPr lang="en-US" sz="2400" dirty="0" err="1" smtClean="0"/>
              <a:t>ForteBank</a:t>
            </a:r>
            <a:r>
              <a:rPr lang="ru-RU" sz="2400" dirty="0" smtClean="0"/>
              <a:t>» – </a:t>
            </a:r>
            <a:r>
              <a:rPr lang="ru-RU" sz="2400" dirty="0"/>
              <a:t>690,5 млн. </a:t>
            </a:r>
            <a:r>
              <a:rPr lang="ru-RU" sz="2400" dirty="0" smtClean="0"/>
              <a:t>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АО «АТФ Банк» </a:t>
            </a:r>
            <a:r>
              <a:rPr lang="ru-RU" sz="2400" dirty="0"/>
              <a:t>– </a:t>
            </a:r>
            <a:r>
              <a:rPr lang="en-US" sz="2400" dirty="0"/>
              <a:t>805</a:t>
            </a:r>
            <a:r>
              <a:rPr lang="ru-RU" sz="2400" dirty="0"/>
              <a:t>,</a:t>
            </a:r>
            <a:r>
              <a:rPr lang="en-US" sz="2400" dirty="0"/>
              <a:t>2</a:t>
            </a:r>
            <a:r>
              <a:rPr lang="ru-RU" sz="2400" dirty="0"/>
              <a:t> млн. тенге</a:t>
            </a:r>
            <a:endParaRPr lang="en-US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ДБ</a:t>
            </a:r>
            <a:r>
              <a:rPr lang="en-US" sz="2400" dirty="0" smtClean="0"/>
              <a:t> </a:t>
            </a:r>
            <a:r>
              <a:rPr lang="ru-RU" sz="2400" dirty="0" smtClean="0"/>
              <a:t>АО «Сбербанк» </a:t>
            </a:r>
            <a:r>
              <a:rPr lang="ru-RU" sz="2400" dirty="0"/>
              <a:t>– </a:t>
            </a:r>
            <a:r>
              <a:rPr lang="en-US" sz="2400" dirty="0"/>
              <a:t>2 55</a:t>
            </a:r>
            <a:r>
              <a:rPr lang="ru-RU" sz="2400" dirty="0"/>
              <a:t>2,</a:t>
            </a:r>
            <a:r>
              <a:rPr lang="en-US" sz="2400" dirty="0"/>
              <a:t>7</a:t>
            </a:r>
            <a:r>
              <a:rPr lang="ru-RU" sz="2400" dirty="0"/>
              <a:t> млн. </a:t>
            </a:r>
            <a:r>
              <a:rPr lang="ru-RU" sz="2400" dirty="0" smtClean="0"/>
              <a:t>тенге (2 транш)</a:t>
            </a:r>
            <a:endParaRPr lang="en-US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</a:t>
            </a:r>
            <a:r>
              <a:rPr lang="ru-RU" sz="2400" dirty="0" err="1"/>
              <a:t>Нурбанк</a:t>
            </a:r>
            <a:r>
              <a:rPr lang="ru-RU" sz="2400" dirty="0"/>
              <a:t>» – 2 млн. тенге (2 транш)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/>
              <a:t>АО «Банк Центр Кредит» – </a:t>
            </a:r>
            <a:r>
              <a:rPr lang="ru-RU" sz="2400" dirty="0" smtClean="0"/>
              <a:t>320,8 </a:t>
            </a:r>
            <a:r>
              <a:rPr lang="ru-RU" sz="2400" dirty="0"/>
              <a:t>млн. </a:t>
            </a:r>
            <a:r>
              <a:rPr lang="ru-RU" sz="2400" dirty="0" smtClean="0"/>
              <a:t>тенге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МФО «</a:t>
            </a:r>
            <a:r>
              <a:rPr lang="ru-RU" sz="2400" dirty="0" err="1" smtClean="0"/>
              <a:t>Ырыс</a:t>
            </a:r>
            <a:r>
              <a:rPr lang="ru-RU" sz="2400" dirty="0" smtClean="0"/>
              <a:t>» - 500 млн тенге (утвержденная)</a:t>
            </a:r>
            <a:endParaRPr lang="ru-RU" sz="2400" dirty="0"/>
          </a:p>
          <a:p>
            <a:pPr marL="0" indent="0" algn="just">
              <a:buClr>
                <a:srgbClr val="0BA4B4"/>
              </a:buClr>
              <a:buNone/>
            </a:pPr>
            <a:endParaRPr lang="ru-RU" sz="2400" dirty="0"/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71863" y="271031"/>
            <a:ext cx="4656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Заявки финансовых институтов </a:t>
            </a:r>
            <a:r>
              <a:rPr lang="ru-RU" sz="3200" dirty="0" smtClean="0">
                <a:solidFill>
                  <a:schemeClr val="bg1"/>
                </a:solidFill>
              </a:rPr>
              <a:t>находящиеся </a:t>
            </a:r>
            <a:r>
              <a:rPr lang="ru-RU" sz="3200" dirty="0">
                <a:solidFill>
                  <a:schemeClr val="bg1"/>
                </a:solidFill>
              </a:rPr>
              <a:t>на рассмотрении</a:t>
            </a:r>
          </a:p>
        </p:txBody>
      </p:sp>
    </p:spTree>
    <p:extLst>
      <p:ext uri="{BB962C8B-B14F-4D97-AF65-F5344CB8AC3E}">
        <p14:creationId xmlns:p14="http://schemas.microsoft.com/office/powerpoint/2010/main" val="30666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34441"/>
          <a:stretch/>
        </p:blipFill>
        <p:spPr>
          <a:xfrm>
            <a:off x="5503991" y="0"/>
            <a:ext cx="724752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" y="96094"/>
            <a:ext cx="1123381" cy="748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1270393"/>
            <a:ext cx="548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9ACBF"/>
                </a:solidFill>
              </a:rPr>
              <a:t>Благодарю за внимание!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03" y="210279"/>
            <a:ext cx="504821" cy="520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668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7319" y="262571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25" y="290604"/>
            <a:ext cx="1376544" cy="359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726" y="212701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Председатель Правления </a:t>
            </a:r>
            <a:br>
              <a:rPr lang="ru-RU" sz="1400" u="none" strike="noStrike" dirty="0" smtClean="0">
                <a:solidFill>
                  <a:srgbClr val="12AFC0"/>
                </a:solidFill>
                <a:effectLst/>
              </a:rPr>
            </a:br>
            <a:r>
              <a:rPr lang="ru-RU" sz="1400" u="none" strike="noStrike" dirty="0" smtClean="0">
                <a:effectLst/>
              </a:rPr>
              <a:t>Саркуло</a:t>
            </a:r>
            <a:r>
              <a:rPr lang="ru-RU" sz="1400" dirty="0" smtClean="0"/>
              <a:t>в Абай Серикович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26" y="278287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solidFill>
                  <a:srgbClr val="12AFC0"/>
                </a:solidFill>
              </a:rPr>
              <a:t>Заместитель Председателя Правления</a:t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u="none" strike="noStrike" dirty="0" smtClean="0">
                <a:effectLst/>
              </a:rPr>
              <a:t>Акшанов Нурлан Сагындыкович</a:t>
            </a:r>
            <a:endParaRPr lang="ru-RU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9726" y="344146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Управляющий директор-Член Правления</a:t>
            </a:r>
            <a:br>
              <a:rPr lang="ru-RU" sz="1400" u="none" strike="noStrike" dirty="0" smtClean="0">
                <a:solidFill>
                  <a:srgbClr val="12AFC0"/>
                </a:solidFill>
                <a:effectLst/>
              </a:rPr>
            </a:br>
            <a:r>
              <a:rPr lang="ru-RU" sz="1400" u="none" strike="noStrike" dirty="0" smtClean="0">
                <a:effectLst/>
              </a:rPr>
              <a:t>Уласбеков Куаныш Серикович</a:t>
            </a:r>
            <a:endParaRPr lang="ru-RU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9726" y="409732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>
                <a:solidFill>
                  <a:srgbClr val="12AFC0"/>
                </a:solidFill>
              </a:rPr>
              <a:t>Управляющий директор</a:t>
            </a:r>
            <a:r>
              <a:rPr lang="ru-RU" sz="1400" dirty="0" smtClean="0">
                <a:solidFill>
                  <a:srgbClr val="12AFC0"/>
                </a:solidFill>
              </a:rPr>
              <a:t/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u="none" strike="noStrike" dirty="0" smtClean="0">
                <a:effectLst/>
              </a:rPr>
              <a:t>Рымжанов Мади Рысбекович</a:t>
            </a:r>
            <a:endParaRPr lang="ru-RU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9726" y="4755915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u="none" strike="noStrike" dirty="0" smtClean="0">
                <a:solidFill>
                  <a:srgbClr val="12AFC0"/>
                </a:solidFill>
                <a:effectLst/>
              </a:rPr>
              <a:t>Директор департамента программных инструментов</a:t>
            </a:r>
          </a:p>
          <a:p>
            <a:pPr fontAlgn="t"/>
            <a:r>
              <a:rPr lang="ru-RU" sz="1400" dirty="0" smtClean="0"/>
              <a:t>Рустем </a:t>
            </a:r>
            <a:r>
              <a:rPr lang="ru-RU" sz="1400" dirty="0"/>
              <a:t>Сайлауевич </a:t>
            </a:r>
            <a:r>
              <a:rPr lang="ru-RU" sz="1400" dirty="0" smtClean="0"/>
              <a:t>Исмаилов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6" y="5411771"/>
            <a:ext cx="537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>
                <a:solidFill>
                  <a:srgbClr val="12AFC0"/>
                </a:solidFill>
              </a:rPr>
              <a:t>Директор департамента гарантирования</a:t>
            </a:r>
            <a:br>
              <a:rPr lang="ru-RU" sz="1400" dirty="0" smtClean="0">
                <a:solidFill>
                  <a:srgbClr val="12AFC0"/>
                </a:solidFill>
              </a:rPr>
            </a:br>
            <a:r>
              <a:rPr lang="ru-RU" sz="1400" dirty="0" smtClean="0"/>
              <a:t>Агыбаева Алия </a:t>
            </a:r>
            <a:r>
              <a:rPr lang="ru-RU" sz="1400" dirty="0"/>
              <a:t>Нуржаубаевна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281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39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99A9"/>
              </a:clrFrom>
              <a:clrTo>
                <a:srgbClr val="00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26" b="72912"/>
          <a:stretch/>
        </p:blipFill>
        <p:spPr>
          <a:xfrm>
            <a:off x="-304799" y="-115326"/>
            <a:ext cx="1354658" cy="1997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1863" y="660513"/>
            <a:ext cx="333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Цели Программы: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6875" y="45789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0925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2343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7572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7572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03762"/>
            <a:ext cx="1376544" cy="3594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5B1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6" y="2307476"/>
            <a:ext cx="1013793" cy="101379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52160" y="2529704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Поддержка и развитие </a:t>
            </a:r>
            <a:r>
              <a:rPr lang="ru-RU" sz="2000" b="1" dirty="0" smtClean="0"/>
              <a:t>сектора микро </a:t>
            </a:r>
            <a:r>
              <a:rPr lang="ru-RU" sz="2000" b="1" dirty="0"/>
              <a:t>и </a:t>
            </a:r>
            <a:r>
              <a:rPr lang="ru-RU" sz="2000" b="1" dirty="0" smtClean="0"/>
              <a:t>малого предпринимательства</a:t>
            </a:r>
            <a:endParaRPr lang="ru-RU" sz="20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52160" y="3470378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Создание постоянного источника финансирования субъектов ММП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52160" y="4421562"/>
            <a:ext cx="10972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Обеспечение упрощенного доступа к денежным ресурсам  и программам государственной поддержки через </a:t>
            </a:r>
            <a:r>
              <a:rPr lang="ru-RU" sz="2000" b="1" dirty="0" smtClean="0"/>
              <a:t>БВУ</a:t>
            </a:r>
            <a:r>
              <a:rPr lang="en-US" sz="2000" b="1" dirty="0" smtClean="0"/>
              <a:t>/</a:t>
            </a:r>
            <a:r>
              <a:rPr lang="kk-KZ" sz="2000" b="1" dirty="0" smtClean="0"/>
              <a:t>МФО</a:t>
            </a:r>
            <a:endParaRPr lang="ru-RU" sz="20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152160" y="5519886"/>
            <a:ext cx="1097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/>
              <a:t>Расширение клиентской базы </a:t>
            </a:r>
            <a:r>
              <a:rPr lang="ru-RU" sz="2000" b="1" dirty="0" smtClean="0"/>
              <a:t>БВУ/МФО</a:t>
            </a:r>
            <a:endParaRPr lang="ru-RU" sz="2000" b="1" dirty="0"/>
          </a:p>
        </p:txBody>
      </p:sp>
      <p:pic>
        <p:nvPicPr>
          <p:cNvPr id="1034" name="Picture 10" descr="Картинки по запросу деньги рука иконка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BA4B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9" y="3077373"/>
            <a:ext cx="1186120" cy="11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замок иконка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12AF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6" y="4204986"/>
            <a:ext cx="924461" cy="9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люди иконка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039F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" y="5379662"/>
            <a:ext cx="771972" cy="7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13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Участники Программы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39FAE"/>
              </a:clrFrom>
              <a:clrTo>
                <a:srgbClr val="039F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7228" r="78959" b="39790"/>
          <a:stretch/>
        </p:blipFill>
        <p:spPr>
          <a:xfrm>
            <a:off x="-126124" y="-163839"/>
            <a:ext cx="1232243" cy="2069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997" y="2426759"/>
            <a:ext cx="1094635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Безработные</a:t>
            </a:r>
            <a:r>
              <a:rPr lang="ru-RU" sz="2400" dirty="0" smtClean="0">
                <a:solidFill>
                  <a:srgbClr val="039FAE"/>
                </a:solidFill>
              </a:rPr>
              <a:t>, </a:t>
            </a:r>
            <a:r>
              <a:rPr lang="ru-RU" sz="1600" i="1" dirty="0" smtClean="0"/>
              <a:t>независимо от регистрации в центрах занятости населения</a:t>
            </a:r>
            <a:endParaRPr lang="ru-RU" sz="2400" i="1" dirty="0" smtClean="0"/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Самозанятые </a:t>
            </a:r>
            <a:r>
              <a:rPr lang="ru-RU" sz="1600" i="1" dirty="0"/>
              <a:t>с предпринимательским потенциалом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Сельскохозяйственные кооперативы и их </a:t>
            </a:r>
            <a:r>
              <a:rPr lang="ru-RU" sz="2400" b="1" dirty="0">
                <a:solidFill>
                  <a:srgbClr val="039FAE"/>
                </a:solidFill>
              </a:rPr>
              <a:t>члены,</a:t>
            </a:r>
            <a:r>
              <a:rPr lang="ru-RU" sz="2400" dirty="0" smtClean="0"/>
              <a:t> </a:t>
            </a:r>
            <a:r>
              <a:rPr lang="ru-RU" sz="1600" i="1" dirty="0"/>
              <a:t>являющиеся получателями кредита/микрокредита по договору о предоставлении кредита/микрокредита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Начинающий </a:t>
            </a:r>
            <a:r>
              <a:rPr lang="ru-RU" sz="2400" b="1" dirty="0">
                <a:solidFill>
                  <a:srgbClr val="039FAE"/>
                </a:solidFill>
              </a:rPr>
              <a:t>предприниматель,</a:t>
            </a:r>
            <a:r>
              <a:rPr lang="ru-RU" sz="2400" dirty="0" smtClean="0"/>
              <a:t> </a:t>
            </a:r>
            <a:r>
              <a:rPr lang="ru-RU" sz="1600" i="1" dirty="0"/>
              <a:t>срок государственной регистрации которого в качестве ИП или юридического лица составляет на момент обращения кредитору за </a:t>
            </a:r>
            <a:r>
              <a:rPr lang="ru-RU" sz="1600" i="1" dirty="0" smtClean="0"/>
              <a:t>кредитом/микрокредитом </a:t>
            </a:r>
            <a:r>
              <a:rPr lang="ru-RU" sz="1600" i="1" dirty="0"/>
              <a:t>менее 3-х лет 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Стартап проекты </a:t>
            </a:r>
            <a:r>
              <a:rPr lang="ru-RU" sz="1600" i="1" dirty="0"/>
              <a:t>– бизнес-проекты участников Программы, срок государственной регистрации которых в качестве юридического лица/оформления статуса ИП составляет на момент обращения кредитору за кредитом/</a:t>
            </a:r>
            <a:r>
              <a:rPr lang="ru-RU" sz="1600" i="1" dirty="0" err="1"/>
              <a:t>микрокредитом</a:t>
            </a:r>
            <a:r>
              <a:rPr lang="ru-RU" sz="1600" i="1" dirty="0"/>
              <a:t> менее 1 года </a:t>
            </a:r>
          </a:p>
          <a:p>
            <a:pPr marL="285750" indent="-285750">
              <a:buClr>
                <a:srgbClr val="0EAAB9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39FAE"/>
                </a:solidFill>
              </a:rPr>
              <a:t>Действующий предприниматель, </a:t>
            </a:r>
            <a:r>
              <a:rPr lang="ru-RU" sz="1600" i="1" dirty="0"/>
              <a:t>срок государственной регистрации которого в качестве ИП или юридического лица составляет на момент обращения за кредитом/</a:t>
            </a:r>
            <a:r>
              <a:rPr lang="ru-RU" sz="1600" i="1" dirty="0" err="1"/>
              <a:t>микрокредитом</a:t>
            </a:r>
            <a:r>
              <a:rPr lang="ru-RU" sz="1600" i="1" dirty="0"/>
              <a:t> более 3-х лет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BA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 кредитования/микрокредитования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t="1991" r="75412" b="89055"/>
          <a:stretch/>
        </p:blipFill>
        <p:spPr>
          <a:xfrm>
            <a:off x="3400373" y="1970203"/>
            <a:ext cx="1601543" cy="9117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422" r="64324" b="89762"/>
          <a:stretch/>
        </p:blipFill>
        <p:spPr>
          <a:xfrm>
            <a:off x="6421778" y="1970203"/>
            <a:ext cx="1601543" cy="9109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1422" r="53277" b="89477"/>
          <a:stretch/>
        </p:blipFill>
        <p:spPr>
          <a:xfrm>
            <a:off x="9644652" y="1970203"/>
            <a:ext cx="1601544" cy="940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0372" y="2938002"/>
            <a:ext cx="1601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отрасли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9757" y="2964384"/>
            <a:ext cx="25113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Все отрасли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(за исключение </a:t>
            </a:r>
            <a:r>
              <a:rPr lang="kk-KZ" sz="1200" i="1" dirty="0" smtClean="0">
                <a:solidFill>
                  <a:schemeClr val="accent1">
                    <a:lumMod val="50000"/>
                  </a:schemeClr>
                </a:solidFill>
              </a:rPr>
              <a:t>ПОС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в торговле)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7574" y="3684142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Не более 8000 МРП</a:t>
            </a:r>
            <a:endParaRPr lang="ru-RU" sz="2000" b="1" dirty="0">
              <a:solidFill>
                <a:srgbClr val="0EAAB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7574" y="4176496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Инвестиции, пополнение оборотных средств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7893" y="4618383"/>
            <a:ext cx="837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Инвестиции не более 5 лет</a:t>
            </a:r>
          </a:p>
          <a:p>
            <a:r>
              <a:rPr lang="ru-RU" dirty="0"/>
              <a:t>Пополнение оборотных средств не более 3 лет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18212" y="5303922"/>
            <a:ext cx="837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Не более 6 % годовых </a:t>
            </a:r>
            <a:endParaRPr lang="ru-RU" sz="2000" b="1" dirty="0">
              <a:solidFill>
                <a:srgbClr val="0EAAB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5721" y="5793487"/>
            <a:ext cx="738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Наличие сертификата по курсу </a:t>
            </a:r>
            <a:r>
              <a:rPr lang="ru-RU" dirty="0" smtClean="0"/>
              <a:t>предпринимательства</a:t>
            </a:r>
          </a:p>
          <a:p>
            <a:r>
              <a:rPr lang="ru-RU" dirty="0" smtClean="0"/>
              <a:t>(для начинающих предпринимателей)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421777" y="2957607"/>
            <a:ext cx="160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Все отрасли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pie ch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2" y="2478476"/>
            <a:ext cx="378645" cy="3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1340309" y="2469041"/>
            <a:ext cx="99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Отрасль</a:t>
            </a:r>
            <a:endParaRPr lang="ru-RU" dirty="0"/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Рисунок 10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5" y="3610583"/>
            <a:ext cx="479929" cy="4799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28059" y="3690111"/>
            <a:ext cx="318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Сумма кредита/</a:t>
            </a:r>
            <a:r>
              <a:rPr lang="ru-RU" dirty="0" err="1" smtClean="0"/>
              <a:t>микрокредита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www.interfaceit.com.br/wp-content/uploads/2016/09/Targe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" y="4180440"/>
            <a:ext cx="373196" cy="3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28059" y="4180797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кредитования </a:t>
            </a:r>
            <a:endParaRPr lang="ru-RU" dirty="0"/>
          </a:p>
        </p:txBody>
      </p:sp>
      <p:pic>
        <p:nvPicPr>
          <p:cNvPr id="1034" name="Picture 10" descr="https://www.kantiana.ru/upload/medialibrary/2ff/kalend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7" y="4710216"/>
            <a:ext cx="351865" cy="36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340308" y="4697985"/>
            <a:ext cx="317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Срок </a:t>
            </a:r>
            <a:r>
              <a:rPr lang="ru-RU" dirty="0"/>
              <a:t>кредита/</a:t>
            </a:r>
            <a:r>
              <a:rPr lang="ru-RU" dirty="0" err="1"/>
              <a:t>микрокредита</a:t>
            </a:r>
            <a:r>
              <a:rPr lang="ru-RU" dirty="0"/>
              <a:t> </a:t>
            </a:r>
          </a:p>
        </p:txBody>
      </p:sp>
      <p:pic>
        <p:nvPicPr>
          <p:cNvPr id="1036" name="Picture 12" descr="http://www.myiconfinder.com/uploads/iconsets/256-256-ab68351d0be04b09e7ae9caaba9467c3-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7" y="5316514"/>
            <a:ext cx="355946" cy="3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340309" y="5302717"/>
            <a:ext cx="18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038" name="Picture 14" descr="https://www.pacifictimesheet.com/hs-fs/hubfs/higher-education-orange.png?t=1498665358797&amp;width=200&amp;name=higher-education-oran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5" y="5745277"/>
            <a:ext cx="524990" cy="5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297813" y="5838495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 курсы </a:t>
            </a:r>
            <a:endParaRPr lang="ru-RU" dirty="0"/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BA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Дополнительные условия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кредитования/микрокредитования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7574" y="2680734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EAAB9"/>
                </a:solidFill>
              </a:rPr>
              <a:t>Не более 1/3 продолжительности срока кредитования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1735" y="3173088"/>
            <a:ext cx="853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 smtClean="0"/>
              <a:t>Запрещаются</a:t>
            </a:r>
            <a:r>
              <a:rPr lang="ru-RU" dirty="0"/>
              <a:t>, за </a:t>
            </a:r>
            <a:r>
              <a:rPr lang="ru-RU" dirty="0" smtClean="0"/>
              <a:t>исключением нарушения заемщиком </a:t>
            </a:r>
            <a:r>
              <a:rPr lang="ru-RU" dirty="0"/>
              <a:t>обязательств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7893" y="3614975"/>
            <a:ext cx="837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Не менее 20% от суммы размещения БВУ/МФО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направляют </a:t>
            </a:r>
            <a:r>
              <a:rPr lang="ru-RU" dirty="0"/>
              <a:t>на финансирование старт-ап проектов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8212" y="4300514"/>
            <a:ext cx="837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EAAB9"/>
                </a:solidFill>
              </a:rPr>
              <a:t>Реализующиеся городах </a:t>
            </a:r>
            <a:r>
              <a:rPr lang="ru-RU" sz="2000" b="1" dirty="0">
                <a:solidFill>
                  <a:srgbClr val="0EAAB9"/>
                </a:solidFill>
              </a:rPr>
              <a:t>РК (кроме малых городов)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5721" y="4790079"/>
            <a:ext cx="738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EAAB9"/>
                </a:solidFill>
              </a:defRPr>
            </a:lvl1pPr>
          </a:lstStyle>
          <a:p>
            <a:r>
              <a:rPr lang="ru-RU" dirty="0"/>
              <a:t>Кредиты/</a:t>
            </a:r>
            <a:r>
              <a:rPr lang="ru-RU" dirty="0" err="1"/>
              <a:t>микрокредиты</a:t>
            </a:r>
            <a:r>
              <a:rPr lang="ru-RU" dirty="0"/>
              <a:t> конечным заемщикам выдаются при условии создания новых постоянных рабочих мест, за исключением начинающих предпринимателей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8059" y="2686703"/>
            <a:ext cx="318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Льготный период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8059" y="3177389"/>
            <a:ext cx="226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Комиссии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0308" y="3694577"/>
            <a:ext cx="317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по старт-ап проектам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308" y="4299309"/>
            <a:ext cx="26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к проектам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7813" y="4835087"/>
            <a:ext cx="226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Требования по созданию рабочих мест</a:t>
            </a:r>
          </a:p>
        </p:txBody>
      </p:sp>
      <p:pic>
        <p:nvPicPr>
          <p:cNvPr id="38" name="Picture 2" descr="https://image.freepik.com/free-icon/_318-3996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" y="3770153"/>
            <a:ext cx="495177" cy="4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image.freepik.com/icones-gratuites/ecrit-avec-un-crayon-sur-une-page-de-cahier-de-printemps_318-38334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7" y="3173088"/>
            <a:ext cx="446031" cy="4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image.freepik.com/free-icon/_318-4058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6" y="4219828"/>
            <a:ext cx="561482" cy="5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image.freepik.com/free-icon/_318-3458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" y="4820150"/>
            <a:ext cx="396037" cy="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://www.iconsplace.com/icons/preview/black/hand-planting-64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9" y="2540265"/>
            <a:ext cx="514466" cy="5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550334" y="2300660"/>
            <a:ext cx="1068125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Претенденты обращаются в центры занятости населения для получения консультации.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Начинающие предприниматели проходят курс обучения по основам предпринимательства.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Претенденты разрабатывают бизнес-план проекта и обращаются в БВУ/МФО. </a:t>
            </a:r>
          </a:p>
          <a:p>
            <a:pPr algn="just">
              <a:buClr>
                <a:srgbClr val="0BA4B4"/>
              </a:buClr>
              <a:buFont typeface="Wingdings" pitchFamily="2" charset="2"/>
              <a:buChar char="q"/>
            </a:pPr>
            <a:r>
              <a:rPr lang="ru-RU" sz="2400" dirty="0" smtClean="0"/>
              <a:t>БВУ/МФО финансируют проекта СМП. 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1863" y="660513"/>
            <a:ext cx="45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выдачи кредитов/</a:t>
            </a:r>
            <a:r>
              <a:rPr lang="ru-RU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микрокредитов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51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3" y="660513"/>
            <a:ext cx="465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Условия гарантирования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321427" y="3661597"/>
            <a:ext cx="257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Срок рассмотрения Фондом проекта </a:t>
            </a: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484" b="99100" l="81669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32" t="63448"/>
          <a:stretch/>
        </p:blipFill>
        <p:spPr>
          <a:xfrm>
            <a:off x="-49" y="7937"/>
            <a:ext cx="1030044" cy="185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7" y="3639988"/>
            <a:ext cx="515022" cy="5670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7" y="4555740"/>
            <a:ext cx="573122" cy="57312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21427" y="4503747"/>
            <a:ext cx="171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Размер гарантии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6375" y="3769638"/>
            <a:ext cx="188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5</a:t>
            </a:r>
            <a:r>
              <a:rPr lang="ru-RU" sz="1600" dirty="0"/>
              <a:t> рабочих дней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0165" y="3769638"/>
            <a:ext cx="188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5</a:t>
            </a:r>
            <a:r>
              <a:rPr lang="ru-RU" sz="1600" dirty="0"/>
              <a:t> рабочих дней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56375" y="4525971"/>
            <a:ext cx="188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Не более 85% </a:t>
            </a:r>
            <a:r>
              <a:rPr lang="ru-RU" sz="1600" dirty="0"/>
              <a:t>от суммы кредита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30753" y="4523402"/>
            <a:ext cx="188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Не более 50% </a:t>
            </a:r>
            <a:r>
              <a:rPr lang="ru-RU" sz="1600" dirty="0"/>
              <a:t>от суммы кредита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422" r="64324" b="89762"/>
          <a:stretch/>
        </p:blipFill>
        <p:spPr>
          <a:xfrm>
            <a:off x="4508958" y="1970203"/>
            <a:ext cx="1601543" cy="9109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1422" r="53277" b="89477"/>
          <a:stretch/>
        </p:blipFill>
        <p:spPr>
          <a:xfrm>
            <a:off x="8467532" y="1970203"/>
            <a:ext cx="1601544" cy="9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D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1862" y="660513"/>
            <a:ext cx="506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получения гарантии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3" t="41378" r="144" b="20077"/>
          <a:stretch/>
        </p:blipFill>
        <p:spPr>
          <a:xfrm>
            <a:off x="2224500" y="2123634"/>
            <a:ext cx="7932312" cy="4470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484" b="99100" l="81669" r="9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32" t="63448"/>
          <a:stretch/>
        </p:blipFill>
        <p:spPr>
          <a:xfrm>
            <a:off x="-49" y="7937"/>
            <a:ext cx="1030044" cy="1857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905802"/>
          </a:xfrm>
          <a:prstGeom prst="rect">
            <a:avLst/>
          </a:prstGeom>
          <a:solidFill>
            <a:srgbClr val="0EAA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06875" y="468407"/>
            <a:ext cx="5852160" cy="8277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45" y="519762"/>
            <a:ext cx="1123381" cy="748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59" y="633947"/>
            <a:ext cx="504821" cy="52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724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dirty="0" smtClean="0"/>
              <a:t>Министерство национальной экономики РК</a:t>
            </a:r>
            <a:endParaRPr lang="ru-RU" sz="700" dirty="0"/>
          </a:p>
        </p:txBody>
      </p:sp>
      <p:sp>
        <p:nvSpPr>
          <p:cNvPr id="6" name="TextBox 5"/>
          <p:cNvSpPr txBox="1"/>
          <p:nvPr/>
        </p:nvSpPr>
        <p:spPr>
          <a:xfrm>
            <a:off x="9482375" y="686239"/>
            <a:ext cx="1251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Министерство </a:t>
            </a:r>
          </a:p>
          <a:p>
            <a:r>
              <a:rPr lang="ru-RU" sz="700" dirty="0" smtClean="0"/>
              <a:t>труда и социальной защиты населения РК</a:t>
            </a:r>
            <a:endParaRPr lang="ru-RU" sz="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081" y="714272"/>
            <a:ext cx="1376544" cy="35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756" y="633947"/>
            <a:ext cx="3253339" cy="88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92764" y="188778"/>
            <a:ext cx="506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Города, входящие в Программу массового предпринимательства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25" name="AutoShape 4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6" descr="Картинки по запросу мешок денег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2775" y="2312276"/>
            <a:ext cx="14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2AFC0"/>
                </a:solidFill>
              </a:rPr>
              <a:t>г. Астана </a:t>
            </a:r>
            <a:endParaRPr lang="ru-RU" dirty="0">
              <a:solidFill>
                <a:srgbClr val="12AF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775" y="2681608"/>
            <a:ext cx="14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2AFC0"/>
                </a:solidFill>
              </a:rPr>
              <a:t>г. Алматы  </a:t>
            </a:r>
            <a:endParaRPr lang="ru-RU" dirty="0">
              <a:solidFill>
                <a:srgbClr val="12AF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775" y="3050940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u="none" strike="noStrike" dirty="0" err="1" smtClean="0">
                <a:solidFill>
                  <a:srgbClr val="12AFC0"/>
                </a:solidFill>
                <a:effectLst/>
              </a:rPr>
              <a:t>Акмолинская</a:t>
            </a:r>
            <a:r>
              <a:rPr lang="ru-RU" u="none" strike="noStrike" dirty="0" smtClean="0">
                <a:solidFill>
                  <a:srgbClr val="12AFC0"/>
                </a:solidFill>
                <a:effectLst/>
              </a:rPr>
              <a:t> область </a:t>
            </a:r>
            <a:r>
              <a:rPr lang="ru-RU" u="none" strike="noStrike" dirty="0" smtClean="0">
                <a:effectLst/>
              </a:rPr>
              <a:t>г. Кокшетау, г. </a:t>
            </a:r>
            <a:r>
              <a:rPr lang="ru-RU" u="none" strike="noStrike" dirty="0" err="1" smtClean="0">
                <a:effectLst/>
              </a:rPr>
              <a:t>Степногорск</a:t>
            </a:r>
            <a:endParaRPr lang="ru-RU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775" y="3496405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Актюбинская область </a:t>
            </a:r>
            <a:r>
              <a:rPr lang="ru-RU" dirty="0" smtClean="0"/>
              <a:t>г. </a:t>
            </a:r>
            <a:r>
              <a:rPr lang="ru-RU" dirty="0" err="1" smtClean="0"/>
              <a:t>Актобе</a:t>
            </a:r>
            <a:r>
              <a:rPr lang="ru-RU" dirty="0" smtClean="0"/>
              <a:t>, г. Хромтау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12775" y="3865737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Алматинская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Талдыкорган</a:t>
            </a:r>
            <a:r>
              <a:rPr lang="ru-RU" dirty="0" smtClean="0"/>
              <a:t>, г. Текели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2775" y="4316237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Атырауская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Атырау, г. </a:t>
            </a:r>
            <a:r>
              <a:rPr lang="ru-RU" dirty="0" err="1" smtClean="0"/>
              <a:t>Кулсары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12775" y="4775329"/>
            <a:ext cx="509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Восточно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Усть</a:t>
            </a:r>
            <a:r>
              <a:rPr lang="ru-RU" dirty="0"/>
              <a:t>-</a:t>
            </a:r>
            <a:r>
              <a:rPr lang="ru-RU" dirty="0" smtClean="0"/>
              <a:t>Каменогорск, г. </a:t>
            </a:r>
            <a:r>
              <a:rPr lang="ru-RU" dirty="0" err="1" smtClean="0"/>
              <a:t>Риддер</a:t>
            </a:r>
            <a:r>
              <a:rPr lang="ru-RU" dirty="0" smtClean="0"/>
              <a:t>, г. Семей, г. Курчатов, </a:t>
            </a:r>
          </a:p>
          <a:p>
            <a:pPr fontAlgn="t"/>
            <a:r>
              <a:rPr lang="ru-RU" dirty="0" smtClean="0"/>
              <a:t>г. Зыряновск, г. Серебрянск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12775" y="5788419"/>
            <a:ext cx="522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Жамбылская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Тараз</a:t>
            </a:r>
            <a:r>
              <a:rPr lang="ru-RU" dirty="0" smtClean="0"/>
              <a:t>, г. Жанатас, г. Каратау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12774" y="6250084"/>
            <a:ext cx="536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Западно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</a:t>
            </a:r>
            <a:r>
              <a:rPr lang="ru-RU" dirty="0">
                <a:solidFill>
                  <a:srgbClr val="12AFC0"/>
                </a:solidFill>
              </a:rPr>
              <a:t>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Уральск, г. Аксай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460400" y="2226845"/>
            <a:ext cx="479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Карагандинская область </a:t>
            </a:r>
            <a:r>
              <a:rPr lang="ru-RU" dirty="0" smtClean="0"/>
              <a:t>г. Караганды, г. Абай, г. Балхаш, г. </a:t>
            </a:r>
            <a:r>
              <a:rPr lang="ru-RU" dirty="0" err="1" smtClean="0"/>
              <a:t>Жезказган</a:t>
            </a:r>
            <a:r>
              <a:rPr lang="ru-RU" dirty="0" smtClean="0"/>
              <a:t>, г. Сарань, г. </a:t>
            </a:r>
            <a:r>
              <a:rPr lang="ru-RU" dirty="0" err="1" smtClean="0"/>
              <a:t>Сатпаев</a:t>
            </a:r>
            <a:r>
              <a:rPr lang="ru-RU" dirty="0" smtClean="0"/>
              <a:t>, г. Темиртау, г. Каражал, г. Шахтинск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460401" y="3219406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Костанайская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Костанай</a:t>
            </a:r>
            <a:r>
              <a:rPr lang="ru-RU" dirty="0" smtClean="0"/>
              <a:t>, г. </a:t>
            </a:r>
            <a:r>
              <a:rPr lang="ru-RU" dirty="0" err="1" smtClean="0"/>
              <a:t>Лисаковск</a:t>
            </a:r>
            <a:r>
              <a:rPr lang="ru-RU" dirty="0" smtClean="0"/>
              <a:t>, </a:t>
            </a:r>
          </a:p>
          <a:p>
            <a:pPr fontAlgn="t"/>
            <a:r>
              <a:rPr lang="ru-RU" dirty="0" smtClean="0"/>
              <a:t>г. Рудный, г. Аркалык, г. </a:t>
            </a:r>
            <a:r>
              <a:rPr lang="ru-RU" dirty="0" err="1" smtClean="0"/>
              <a:t>Житикара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460401" y="3854572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Кызылординская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</a:t>
            </a:r>
            <a:r>
              <a:rPr lang="ru-RU" dirty="0" err="1" smtClean="0"/>
              <a:t>Кызылорда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460401" y="4249660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 smtClean="0">
                <a:solidFill>
                  <a:srgbClr val="12AFC0"/>
                </a:solidFill>
              </a:rPr>
              <a:t>Мангистауская</a:t>
            </a:r>
            <a:r>
              <a:rPr lang="ru-RU" dirty="0" smtClean="0">
                <a:solidFill>
                  <a:srgbClr val="12AFC0"/>
                </a:solidFill>
              </a:rPr>
              <a:t> область </a:t>
            </a:r>
            <a:r>
              <a:rPr lang="ru-RU" dirty="0" smtClean="0"/>
              <a:t>г. Актау, г. </a:t>
            </a:r>
            <a:r>
              <a:rPr lang="ru-RU" dirty="0" err="1" smtClean="0"/>
              <a:t>Жанаозен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460401" y="4662010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solidFill>
                  <a:srgbClr val="12AFC0"/>
                </a:solidFill>
              </a:rPr>
              <a:t>Павлодарская область </a:t>
            </a:r>
            <a:r>
              <a:rPr lang="ru-RU" dirty="0" smtClean="0"/>
              <a:t>г. Павлодар, г. Экибастуз, </a:t>
            </a:r>
          </a:p>
          <a:p>
            <a:pPr fontAlgn="t"/>
            <a:r>
              <a:rPr lang="ru-RU" dirty="0" smtClean="0"/>
              <a:t>г. Аксу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460400" y="5363714"/>
            <a:ext cx="509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Северо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Петропавловск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460400" y="5834585"/>
            <a:ext cx="509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err="1">
                <a:solidFill>
                  <a:srgbClr val="12AFC0"/>
                </a:solidFill>
              </a:rPr>
              <a:t>Южно</a:t>
            </a:r>
            <a:r>
              <a:rPr lang="ru-RU" dirty="0">
                <a:solidFill>
                  <a:srgbClr val="12AFC0"/>
                </a:solidFill>
              </a:rPr>
              <a:t> </a:t>
            </a:r>
            <a:r>
              <a:rPr lang="ru-RU" dirty="0" smtClean="0">
                <a:solidFill>
                  <a:srgbClr val="12AFC0"/>
                </a:solidFill>
              </a:rPr>
              <a:t>– Казахстанская область </a:t>
            </a:r>
            <a:r>
              <a:rPr lang="ru-RU" dirty="0" smtClean="0"/>
              <a:t>г. Шымкент, </a:t>
            </a:r>
          </a:p>
          <a:p>
            <a:pPr fontAlgn="t"/>
            <a:r>
              <a:rPr lang="ru-RU" dirty="0" smtClean="0"/>
              <a:t>г. Туркестан, г. </a:t>
            </a:r>
            <a:r>
              <a:rPr lang="ru-RU" dirty="0" err="1" smtClean="0"/>
              <a:t>Кентау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AA3B3"/>
              </a:clrFrom>
              <a:clrTo>
                <a:srgbClr val="0AA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4" b="70575"/>
          <a:stretch/>
        </p:blipFill>
        <p:spPr>
          <a:xfrm>
            <a:off x="10448" y="-71169"/>
            <a:ext cx="1191306" cy="1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1038</Words>
  <Application>Microsoft Office PowerPoint</Application>
  <PresentationFormat>Широкоэкранный</PresentationFormat>
  <Paragraphs>298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Асхаткызы Галымжан</dc:creator>
  <cp:lastModifiedBy>Жанар Асхаткызы Галымжан</cp:lastModifiedBy>
  <cp:revision>56</cp:revision>
  <dcterms:created xsi:type="dcterms:W3CDTF">2017-08-21T04:16:43Z</dcterms:created>
  <dcterms:modified xsi:type="dcterms:W3CDTF">2017-10-09T03:24:18Z</dcterms:modified>
</cp:coreProperties>
</file>